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9" r:id="rId5"/>
    <p:sldId id="274" r:id="rId6"/>
    <p:sldId id="260" r:id="rId7"/>
    <p:sldId id="264" r:id="rId8"/>
    <p:sldId id="265" r:id="rId9"/>
    <p:sldId id="261" r:id="rId10"/>
    <p:sldId id="262" r:id="rId11"/>
    <p:sldId id="266" r:id="rId12"/>
    <p:sldId id="267" r:id="rId13"/>
    <p:sldId id="268" r:id="rId14"/>
    <p:sldId id="258" r:id="rId15"/>
    <p:sldId id="259" r:id="rId16"/>
    <p:sldId id="271" r:id="rId17"/>
    <p:sldId id="270" r:id="rId18"/>
    <p:sldId id="275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77" r:id="rId27"/>
    <p:sldId id="278" r:id="rId28"/>
    <p:sldId id="286" r:id="rId29"/>
    <p:sldId id="287" r:id="rId30"/>
    <p:sldId id="288" r:id="rId31"/>
    <p:sldId id="289" r:id="rId32"/>
    <p:sldId id="276" r:id="rId33"/>
    <p:sldId id="272" r:id="rId34"/>
    <p:sldId id="273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B698F1-520D-4E3F-9E0E-F6845EF981F2}" v="34" dt="2023-08-07T14:24:06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280-5D1F-A592-06BA-956CB37BC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40270-C958-22F2-C570-91A08E999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D04CF-93D8-9489-BED9-5ACEECBC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D500-8DBD-30F0-2903-DC1C0981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33B56-4C96-54CA-8E94-4F3A67743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47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626B-4AE0-34F5-52AE-9033B9EC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A8A87-A6F4-187D-8B36-11D23FBB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E5E1F-2ACC-C98B-4766-E90E9585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B585D-181C-90DB-9A00-B406BF98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F165B-9B42-2AE8-8769-B9F70F5A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39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B2F25-0B0D-2672-2CB8-09E2171FD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72414-0C4C-D911-F179-72989AF02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9BC68-B7A3-D234-AE89-9CE6586C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99F5-4CD4-BE93-0C3E-C8207EFD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5B615-EAD9-C26F-0CC5-1188F5AB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24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E888-F394-1D79-40AF-40121A86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498A1-386F-B5A8-4242-C5BFBB9A3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5E9EC-6088-EE1B-85D4-D79C4248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E77BC-678E-D510-C325-1F5BE0EF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7DCD-3F88-4D0E-AE92-6B2D2C3F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73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BA21-2DE0-76B4-D9C6-27915D40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E16D5-905E-A824-B25D-283212AD5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6476C-E536-42AD-D063-77BC84C7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46CB8-E341-9A12-C9DB-DF76A20AC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A4B5-3D9D-778D-5A56-207296EE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97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9817-2B49-A6E5-EC85-6D1234C8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6956D-D4BA-C74C-2749-3096627BB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0B48F-4209-F5F1-B174-447AC6493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BD098-E21A-BDC8-5CED-FA6FAE235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B0896-4080-71CC-A96E-EB7A0F1E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FE0DB-77DA-2254-22BF-F5AED9C8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4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AECC-36BD-1A6C-E10C-9EA9F12E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2B465-83B6-F82D-738B-513CE5AE0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F98FD-B3F8-4828-5A46-441CF3C05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97086-8E10-40C7-EDCE-F83231183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BC9DA-F928-F181-881D-5A6E1477E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12B06-FE68-3776-A18B-E96041E0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24587-88C7-C731-E82C-66078711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89154-236E-E42C-3733-22B38008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671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C72D-9BB1-3D3D-2FD8-3354938F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E0F22-BF04-7CC1-33A4-025FB3637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6A3CB-FB05-E4C3-1101-F3A2D43F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88CEE-E92F-E196-4658-0460CB34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61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12E13-CDD7-EC3D-73A2-55055BC63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075FD-D411-AF3E-C002-4B16EA09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79734-8A3B-5BB9-97B7-F919967B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05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C6F5-C9A8-1CE1-206D-48D257BC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E99E6-6815-F967-B2AC-5459DB899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BAF9E-3766-0B49-F1B4-DAE0627B3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1124C-E232-9358-9BE2-1FBC53F3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2927F-1160-49E4-F94B-D27F0AA7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B8560-8FA2-06DF-FB49-89D5AC07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41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D72F-6F73-8AC7-85E1-FDACCA6C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C171E8-F138-E39E-8A06-3584CF0D3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FC0C0-4E82-B962-EE37-1F5F3C8F2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6E5F9-31DC-4EF9-F286-AD748449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E62FD-10A2-5A28-F46D-8CAD9524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3B560-015D-AD36-AB88-B2121283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F7FB-8D68-5FE7-12E7-4723AD3C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59018-8B15-4145-A0FB-DE285B3FD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7D93A-CF90-B6AB-9141-B99D3AE09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10AA5-6D43-4B17-B0AE-01220865B5BF}" type="datetimeFigureOut">
              <a:rPr lang="en-GB" smtClean="0"/>
              <a:t>07/08/2023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2F19B-1E8C-713D-161E-C5A8A7F38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A25D-9175-F1CB-9413-303E37802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37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3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09/08/2023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pic>
        <p:nvPicPr>
          <p:cNvPr id="11" name="Content Placeholder 10" descr="A graph of uv light&#10;&#10;Description automatically generated with medium confidence">
            <a:extLst>
              <a:ext uri="{FF2B5EF4-FFF2-40B4-BE49-F238E27FC236}">
                <a16:creationId xmlns:a16="http://schemas.microsoft.com/office/drawing/2014/main" id="{CFE79AA0-78D1-21F5-40F7-78117DAB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078" y="1400636"/>
            <a:ext cx="6666647" cy="49999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1022556" y="2182760"/>
            <a:ext cx="40115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Saturation sets in even when the ionisation response is turned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However, at higher pressures, energies, and efficiencies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Again: same thing for Neon</a:t>
            </a:r>
          </a:p>
        </p:txBody>
      </p:sp>
    </p:spTree>
    <p:extLst>
      <p:ext uri="{BB962C8B-B14F-4D97-AF65-F5344CB8AC3E}">
        <p14:creationId xmlns:p14="http://schemas.microsoft.com/office/powerpoint/2010/main" val="175066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1022556" y="2182760"/>
            <a:ext cx="4011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Saturation sets in even when the ionisation response is turned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However, at higher pressures, energies, and efficiencies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793E34-714F-5E48-0B5D-C4B34D73C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81" y="1360155"/>
            <a:ext cx="6843626" cy="5132720"/>
          </a:xfrm>
        </p:spPr>
      </p:pic>
    </p:spTree>
    <p:extLst>
      <p:ext uri="{BB962C8B-B14F-4D97-AF65-F5344CB8AC3E}">
        <p14:creationId xmlns:p14="http://schemas.microsoft.com/office/powerpoint/2010/main" val="71167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1022556" y="2182760"/>
            <a:ext cx="4011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Saturation sets in even when the ionisation response is turned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However, at higher pressures, energies, and efficiencies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Not tested yet: threshold for UV peak energy? Peak of conversion efficiency?</a:t>
            </a:r>
          </a:p>
          <a:p>
            <a:pPr lvl="1"/>
            <a:endParaRPr lang="en-GB" sz="2000" dirty="0"/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793E34-714F-5E48-0B5D-C4B34D73C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81" y="1360155"/>
            <a:ext cx="6843626" cy="5132720"/>
          </a:xfrm>
        </p:spPr>
      </p:pic>
      <p:pic>
        <p:nvPicPr>
          <p:cNvPr id="9" name="Picture 8" descr="A graph of a graph showing the difference between uv and uv&#10;&#10;Description automatically generated">
            <a:extLst>
              <a:ext uri="{FF2B5EF4-FFF2-40B4-BE49-F238E27FC236}">
                <a16:creationId xmlns:a16="http://schemas.microsoft.com/office/drawing/2014/main" id="{3D1C8291-47F1-961E-0D09-C4C9C654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446" y="1305711"/>
            <a:ext cx="6744554" cy="50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1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1022556" y="2182760"/>
            <a:ext cx="40115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Saturation sets in even when the ionisation response is turned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However, at higher pressures, energies, and efficiencies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NOTE: conversion efficiency seems to go up?? Surely energy and efficiency will plateau eventually??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More waffle!!!</a:t>
            </a:r>
          </a:p>
        </p:txBody>
      </p:sp>
      <p:pic>
        <p:nvPicPr>
          <p:cNvPr id="9" name="Content Placeholder 8" descr="A graph of a graph showing the difference between uv and uv&#10;&#10;Description automatically generated">
            <a:extLst>
              <a:ext uri="{FF2B5EF4-FFF2-40B4-BE49-F238E27FC236}">
                <a16:creationId xmlns:a16="http://schemas.microsoft.com/office/drawing/2014/main" id="{42D03F94-00D5-98BC-761F-660FF1513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64" y="1655122"/>
            <a:ext cx="6450337" cy="4837753"/>
          </a:xfrm>
        </p:spPr>
      </p:pic>
    </p:spTree>
    <p:extLst>
      <p:ext uri="{BB962C8B-B14F-4D97-AF65-F5344CB8AC3E}">
        <p14:creationId xmlns:p14="http://schemas.microsoft.com/office/powerpoint/2010/main" val="360126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uv energized&#10;&#10;Description automatically generated">
            <a:extLst>
              <a:ext uri="{FF2B5EF4-FFF2-40B4-BE49-F238E27FC236}">
                <a16:creationId xmlns:a16="http://schemas.microsoft.com/office/drawing/2014/main" id="{06BA823E-777C-93D3-DF3B-995CC5727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94" y="1279319"/>
            <a:ext cx="6803922" cy="510294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2F17A-4DAE-CC1B-CE5E-1C828527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saturation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40A19-EE62-6852-A037-67A462F207CD}"/>
              </a:ext>
            </a:extLst>
          </p:cNvPr>
          <p:cNvSpPr txBox="1"/>
          <p:nvPr/>
        </p:nvSpPr>
        <p:spPr>
          <a:xfrm>
            <a:off x="1101213" y="1958983"/>
            <a:ext cx="35297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Sinusoidal variation of peak UV energy/peak THG efficiency with CEO phase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amplitude of the oscillation is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</a:rPr>
              <a:t>CEO phase can be set to zero without significant effect on saturation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i="1" dirty="0"/>
              <a:t>Test this more? (only tested for </a:t>
            </a:r>
            <a:r>
              <a:rPr lang="en-GB" sz="2400" i="1" dirty="0" err="1"/>
              <a:t>Ar</a:t>
            </a:r>
            <a:r>
              <a:rPr lang="en-GB" sz="2400" i="1" dirty="0"/>
              <a:t> at 150mW!)</a:t>
            </a:r>
          </a:p>
        </p:txBody>
      </p:sp>
    </p:spTree>
    <p:extLst>
      <p:ext uri="{BB962C8B-B14F-4D97-AF65-F5344CB8AC3E}">
        <p14:creationId xmlns:p14="http://schemas.microsoft.com/office/powerpoint/2010/main" val="140501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uv energized&#10;&#10;Description automatically generated">
            <a:extLst>
              <a:ext uri="{FF2B5EF4-FFF2-40B4-BE49-F238E27FC236}">
                <a16:creationId xmlns:a16="http://schemas.microsoft.com/office/drawing/2014/main" id="{06BA823E-777C-93D3-DF3B-995CC5727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182" y="1285925"/>
            <a:ext cx="6803922" cy="510294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2F17A-4DAE-CC1B-CE5E-1C828527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saturation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40A19-EE62-6852-A037-67A462F207CD}"/>
              </a:ext>
            </a:extLst>
          </p:cNvPr>
          <p:cNvSpPr txBox="1"/>
          <p:nvPr/>
        </p:nvSpPr>
        <p:spPr>
          <a:xfrm>
            <a:off x="1101213" y="1958983"/>
            <a:ext cx="35297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Sinusoidal variation of peak UV energy/peak THG efficiency with CEO phase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amplitude of the oscillation is negligible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</a:rPr>
              <a:t>CEO phase can be set to zero without significant loss of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i="1" dirty="0"/>
              <a:t>Test this more? (only tested for </a:t>
            </a:r>
            <a:r>
              <a:rPr lang="en-GB" sz="2400" i="1" dirty="0" err="1"/>
              <a:t>Ar</a:t>
            </a:r>
            <a:r>
              <a:rPr lang="en-GB" sz="2400" i="1" dirty="0"/>
              <a:t> at 150mW!)</a:t>
            </a:r>
          </a:p>
        </p:txBody>
      </p:sp>
      <p:pic>
        <p:nvPicPr>
          <p:cNvPr id="4" name="Picture 3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D20EBA0D-9391-9A89-C49F-99F49E392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12" y="1244804"/>
            <a:ext cx="6858752" cy="5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24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55CC-4497-0A46-D7AE-C8C1FB53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A692-F112-C969-44FC-8B341CF39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can you explain quantitative differences??</a:t>
            </a:r>
          </a:p>
          <a:p>
            <a:pPr lvl="1"/>
            <a:r>
              <a:rPr lang="en-GB" dirty="0"/>
              <a:t>Energy/efficiency not unphysically high but 1 order of magnitude higher than measured!</a:t>
            </a:r>
          </a:p>
          <a:p>
            <a:pPr lvl="1"/>
            <a:r>
              <a:rPr lang="en-GB" dirty="0"/>
              <a:t>Pressure is factor 4 larger! Can this be explained due to measurement outside the cell (instead of inside)?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Need to run some Ne scans for higher pressures</a:t>
            </a:r>
          </a:p>
        </p:txBody>
      </p:sp>
    </p:spTree>
    <p:extLst>
      <p:ext uri="{BB962C8B-B14F-4D97-AF65-F5344CB8AC3E}">
        <p14:creationId xmlns:p14="http://schemas.microsoft.com/office/powerpoint/2010/main" val="2660927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SPECTRAL PEAKS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100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84AD98-9703-0C6F-A0AA-781D6513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Spectral profile</a:t>
            </a:r>
          </a:p>
        </p:txBody>
      </p:sp>
      <p:pic>
        <p:nvPicPr>
          <p:cNvPr id="7" name="Content Placeholder 6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BD737F69-A263-1B70-05D4-1CA06F611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98" y="1360436"/>
            <a:ext cx="5584723" cy="558472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34BD59-5CC9-38E1-436E-9C4D4490D3D2}"/>
              </a:ext>
            </a:extLst>
          </p:cNvPr>
          <p:cNvSpPr txBox="1"/>
          <p:nvPr/>
        </p:nvSpPr>
        <p:spPr>
          <a:xfrm>
            <a:off x="1111045" y="2035277"/>
            <a:ext cx="44146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Intro waffle: </a:t>
            </a:r>
          </a:p>
          <a:p>
            <a:r>
              <a:rPr lang="en-GB" dirty="0"/>
              <a:t>	not just peak at THG…</a:t>
            </a:r>
          </a:p>
          <a:p>
            <a:endParaRPr lang="en-GB" dirty="0"/>
          </a:p>
          <a:p>
            <a:r>
              <a:rPr lang="en-GB" dirty="0"/>
              <a:t>At pressures beyond the saturation pressure: extra peaks …. Are measured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Could be reproduced by simulations…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99A9-0D9B-3EFF-6420-DE4A823A5E7D}"/>
              </a:ext>
            </a:extLst>
          </p:cNvPr>
          <p:cNvSpPr txBox="1"/>
          <p:nvPr/>
        </p:nvSpPr>
        <p:spPr>
          <a:xfrm>
            <a:off x="8613058" y="1493651"/>
            <a:ext cx="248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Measured: At </a:t>
            </a:r>
            <a:r>
              <a:rPr lang="en-GB" dirty="0" err="1"/>
              <a:t>at</a:t>
            </a:r>
            <a:r>
              <a:rPr lang="en-GB" dirty="0"/>
              <a:t> 300mW</a:t>
            </a:r>
          </a:p>
        </p:txBody>
      </p:sp>
    </p:spTree>
    <p:extLst>
      <p:ext uri="{BB962C8B-B14F-4D97-AF65-F5344CB8AC3E}">
        <p14:creationId xmlns:p14="http://schemas.microsoft.com/office/powerpoint/2010/main" val="74724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1BBCF8-B13D-24FF-8ECA-3913D6723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Low power (</a:t>
            </a:r>
            <a:r>
              <a:rPr lang="en-GB" b="1" dirty="0" err="1"/>
              <a:t>Ar</a:t>
            </a:r>
            <a:r>
              <a:rPr lang="en-GB" b="1" dirty="0"/>
              <a:t>)</a:t>
            </a:r>
          </a:p>
        </p:txBody>
      </p:sp>
      <p:pic>
        <p:nvPicPr>
          <p:cNvPr id="7" name="Picture 6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50D777D3-451E-8577-812F-58E8F805E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4291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80340D1C-1873-C4E9-229E-4712077D1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9958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17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539F-B78E-31DA-EAA8-81990A28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A12C-DF9E-A686-3338-D5442484D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AutoNum type="romanUcPeriod"/>
            </a:pPr>
            <a:r>
              <a:rPr lang="en-GB" dirty="0"/>
              <a:t>Saturation</a:t>
            </a:r>
          </a:p>
          <a:p>
            <a:pPr lvl="1"/>
            <a:r>
              <a:rPr lang="en-GB" dirty="0"/>
              <a:t>Effect of beam power</a:t>
            </a:r>
          </a:p>
          <a:p>
            <a:pPr lvl="1"/>
            <a:r>
              <a:rPr lang="en-GB" dirty="0"/>
              <a:t>Effect of ionisation </a:t>
            </a:r>
          </a:p>
          <a:p>
            <a:pPr lvl="1"/>
            <a:r>
              <a:rPr lang="en-GB" dirty="0"/>
              <a:t>Effect of CEO phase 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/>
              <a:t>Spectral peaks 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/>
              <a:t>Beam shape </a:t>
            </a:r>
          </a:p>
          <a:p>
            <a:pPr marL="571500" indent="-571500">
              <a:buFont typeface="+mj-lt"/>
              <a:buAutoNum type="romanUcPeriod"/>
            </a:pPr>
            <a:r>
              <a:rPr lang="en-GB" dirty="0"/>
              <a:t>Self-steepening</a:t>
            </a:r>
          </a:p>
        </p:txBody>
      </p:sp>
    </p:spTree>
    <p:extLst>
      <p:ext uri="{BB962C8B-B14F-4D97-AF65-F5344CB8AC3E}">
        <p14:creationId xmlns:p14="http://schemas.microsoft.com/office/powerpoint/2010/main" val="391093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1BBCF8-B13D-24FF-8ECA-3913D6723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Medium power (</a:t>
            </a:r>
            <a:r>
              <a:rPr lang="en-GB" b="1" dirty="0" err="1"/>
              <a:t>Ar</a:t>
            </a:r>
            <a:r>
              <a:rPr lang="en-GB" b="1" dirty="0"/>
              <a:t>)</a:t>
            </a:r>
          </a:p>
        </p:txBody>
      </p:sp>
      <p:pic>
        <p:nvPicPr>
          <p:cNvPr id="3" name="Picture 2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8A5DF5C-5DF0-F3C2-7AEE-8E32D5712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1" y="2214514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C8341195-1142-7898-A979-202E0786F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11" y="2099242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20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1BBCF8-B13D-24FF-8ECA-3913D6723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High power (</a:t>
            </a:r>
            <a:r>
              <a:rPr lang="en-GB" b="1" dirty="0" err="1"/>
              <a:t>Ar</a:t>
            </a:r>
            <a:r>
              <a:rPr lang="en-GB" b="1" dirty="0"/>
              <a:t>)</a:t>
            </a:r>
          </a:p>
        </p:txBody>
      </p:sp>
      <p:pic>
        <p:nvPicPr>
          <p:cNvPr id="3" name="Picture 2" descr="A graph of 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4BDD426F-DFD5-8266-6D96-66A5B2A5D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3956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7886B77F-F09B-E0BF-A08F-4F835C31D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27" y="2189019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29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1BBCF8-B13D-24FF-8ECA-3913D6723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Low power (Ne)</a:t>
            </a:r>
          </a:p>
        </p:txBody>
      </p:sp>
      <p:pic>
        <p:nvPicPr>
          <p:cNvPr id="3" name="Picture 2" descr="A diagram of a uv spectrum&#10;&#10;Description automatically generated">
            <a:extLst>
              <a:ext uri="{FF2B5EF4-FFF2-40B4-BE49-F238E27FC236}">
                <a16:creationId xmlns:a16="http://schemas.microsoft.com/office/drawing/2014/main" id="{7FCC9605-ADF7-7662-B37F-7A76E6409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5521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">
            <a:extLst>
              <a:ext uri="{FF2B5EF4-FFF2-40B4-BE49-F238E27FC236}">
                <a16:creationId xmlns:a16="http://schemas.microsoft.com/office/drawing/2014/main" id="{F6D1548C-4757-AA88-DF0D-F97290E1A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753" y="215552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94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1BBCF8-B13D-24FF-8ECA-3913D6723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Medium power (Ne)</a:t>
            </a:r>
          </a:p>
        </p:txBody>
      </p:sp>
      <p:pic>
        <p:nvPicPr>
          <p:cNvPr id="3" name="Picture 2" descr="A graph of a uv spectrum&#10;&#10;Description automatically generated">
            <a:extLst>
              <a:ext uri="{FF2B5EF4-FFF2-40B4-BE49-F238E27FC236}">
                <a16:creationId xmlns:a16="http://schemas.microsoft.com/office/drawing/2014/main" id="{8E96A8D7-FC49-330F-93E8-555B69D2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83" y="2029958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2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1BBCF8-B13D-24FF-8ECA-3913D6723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High power (Ne)</a:t>
            </a:r>
          </a:p>
        </p:txBody>
      </p:sp>
      <p:pic>
        <p:nvPicPr>
          <p:cNvPr id="3" name="Picture 2" descr="A graph of a graph of uv&#10;&#10;Description automatically generated with medium confidence">
            <a:extLst>
              <a:ext uri="{FF2B5EF4-FFF2-40B4-BE49-F238E27FC236}">
                <a16:creationId xmlns:a16="http://schemas.microsoft.com/office/drawing/2014/main" id="{D78D5D61-95F9-AE5A-1ABC-BD970E9E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4291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C12A79EF-C57E-CC62-DA8B-EB09D1A9A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71" y="2029958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45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4A5B-F03C-F5F8-3D69-33308CE5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4C6D-97BB-98F8-FFB0-4CDDA59F7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WRITE SUMMARY OF KEY INSIGHTS!!!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Note: Neon not run for high enough pressures maybe…</a:t>
            </a:r>
          </a:p>
        </p:txBody>
      </p:sp>
    </p:spTree>
    <p:extLst>
      <p:ext uri="{BB962C8B-B14F-4D97-AF65-F5344CB8AC3E}">
        <p14:creationId xmlns:p14="http://schemas.microsoft.com/office/powerpoint/2010/main" val="3684701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F7A1-6AC3-3234-03D5-F919EA0E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spectral peaks</a:t>
            </a:r>
          </a:p>
        </p:txBody>
      </p:sp>
      <p:pic>
        <p:nvPicPr>
          <p:cNvPr id="11" name="Content Placeholder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264047B-4E5B-B8A4-8BB2-378A6027B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34" y="1385451"/>
            <a:ext cx="6360889" cy="4770668"/>
          </a:xfrm>
        </p:spPr>
      </p:pic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580EA44A-A6B2-8074-CF1E-86B3F0BDF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80" y="1387069"/>
            <a:ext cx="6437389" cy="4828042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450D6D99-53D1-2DFF-996B-E92401589736}"/>
              </a:ext>
            </a:extLst>
          </p:cNvPr>
          <p:cNvSpPr/>
          <p:nvPr/>
        </p:nvSpPr>
        <p:spPr>
          <a:xfrm rot="17603935">
            <a:off x="3244360" y="3005673"/>
            <a:ext cx="940125" cy="45901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227D110D-BF43-A3DA-C268-FCEB4A2DEEDD}"/>
              </a:ext>
            </a:extLst>
          </p:cNvPr>
          <p:cNvSpPr/>
          <p:nvPr/>
        </p:nvSpPr>
        <p:spPr>
          <a:xfrm rot="12948969">
            <a:off x="1114754" y="2400991"/>
            <a:ext cx="940125" cy="45901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4B5914-70A3-1832-A43D-830DD803A14D}"/>
              </a:ext>
            </a:extLst>
          </p:cNvPr>
          <p:cNvSpPr/>
          <p:nvPr/>
        </p:nvSpPr>
        <p:spPr>
          <a:xfrm>
            <a:off x="8416413" y="1690688"/>
            <a:ext cx="1327355" cy="305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70176-C0E1-2B3E-DBD5-B51C0FDF07CC}"/>
              </a:ext>
            </a:extLst>
          </p:cNvPr>
          <p:cNvSpPr/>
          <p:nvPr/>
        </p:nvSpPr>
        <p:spPr>
          <a:xfrm>
            <a:off x="2387067" y="1704976"/>
            <a:ext cx="1327355" cy="305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673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F7A1-6AC3-3234-03D5-F919EA0E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spectral peaks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52A8F-465F-411C-5EED-15A72142F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51142" cy="4351338"/>
          </a:xfrm>
        </p:spPr>
        <p:txBody>
          <a:bodyPr/>
          <a:lstStyle/>
          <a:p>
            <a:r>
              <a:rPr lang="en-GB" dirty="0"/>
              <a:t>There does seem to be some effect of the CEO phase on the spectral profile</a:t>
            </a:r>
          </a:p>
          <a:p>
            <a:r>
              <a:rPr lang="en-GB" dirty="0"/>
              <a:t>Peaks appear/disappear… </a:t>
            </a:r>
          </a:p>
          <a:p>
            <a:endParaRPr lang="en-GB" dirty="0"/>
          </a:p>
          <a:p>
            <a:r>
              <a:rPr lang="en-GB" i="1" dirty="0"/>
              <a:t>Investigate this further!</a:t>
            </a:r>
          </a:p>
        </p:txBody>
      </p:sp>
    </p:spTree>
    <p:extLst>
      <p:ext uri="{BB962C8B-B14F-4D97-AF65-F5344CB8AC3E}">
        <p14:creationId xmlns:p14="http://schemas.microsoft.com/office/powerpoint/2010/main" val="173932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5" name="Content Placeholder 4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F1DED1A5-FB6E-8EE5-F7C8-1DC43B871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7" y="1773122"/>
            <a:ext cx="5801783" cy="4351338"/>
          </a:xfrm>
        </p:spPr>
      </p:pic>
      <p:pic>
        <p:nvPicPr>
          <p:cNvPr id="7" name="Picture 6" descr="A graph of a ray spectrum&#10;&#10;Description automatically generated with medium confidence">
            <a:extLst>
              <a:ext uri="{FF2B5EF4-FFF2-40B4-BE49-F238E27FC236}">
                <a16:creationId xmlns:a16="http://schemas.microsoft.com/office/drawing/2014/main" id="{3BB13F89-8E08-1FC3-EF51-308D2BA34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5254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4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DB0F67-D98E-A6AE-B833-C8220FCEA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7" y="1690688"/>
            <a:ext cx="5801783" cy="4351338"/>
          </a:xfr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89BA5C5-45B9-7708-5011-DD99BEA1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72" y="1452336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941F-15D9-4099-3D91-1ED3C0D9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A1722-2385-476D-1B70-E62F28CA4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Saturation was achieved!!! </a:t>
            </a:r>
          </a:p>
          <a:p>
            <a:endParaRPr lang="en-GB" dirty="0"/>
          </a:p>
          <a:p>
            <a:r>
              <a:rPr lang="en-GB" dirty="0"/>
              <a:t>Show spectra!!!   -&gt; show sample run again ??</a:t>
            </a:r>
          </a:p>
          <a:p>
            <a:pPr lvl="1"/>
            <a:r>
              <a:rPr lang="en-GB" dirty="0"/>
              <a:t>Analyse breaking points in detail!</a:t>
            </a:r>
          </a:p>
          <a:p>
            <a:pPr lvl="1"/>
            <a:endParaRPr lang="en-GB" dirty="0"/>
          </a:p>
          <a:p>
            <a:r>
              <a:rPr lang="en-GB" dirty="0"/>
              <a:t>Compare to measured data!</a:t>
            </a:r>
          </a:p>
          <a:p>
            <a:endParaRPr lang="en-GB" dirty="0"/>
          </a:p>
          <a:p>
            <a:r>
              <a:rPr lang="en-GB" dirty="0"/>
              <a:t>USE MORE NEON PLOTS????!!!</a:t>
            </a:r>
          </a:p>
        </p:txBody>
      </p:sp>
    </p:spTree>
    <p:extLst>
      <p:ext uri="{BB962C8B-B14F-4D97-AF65-F5344CB8AC3E}">
        <p14:creationId xmlns:p14="http://schemas.microsoft.com/office/powerpoint/2010/main" val="504464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8" name="Content Placeholder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7870BBD1-5180-3F9B-444D-2B0E1C4BC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67" y="1538112"/>
            <a:ext cx="6119586" cy="4589690"/>
          </a:xfr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FC55E6B-1235-7D8B-97E0-9852B58B0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112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24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3F22E-7750-DBF4-EB7C-03F01C3C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Clearly very large effect!!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Note: for Neon not run at large enough pressures to cause spectral “breaking”</a:t>
            </a:r>
          </a:p>
        </p:txBody>
      </p:sp>
    </p:spTree>
    <p:extLst>
      <p:ext uri="{BB962C8B-B14F-4D97-AF65-F5344CB8AC3E}">
        <p14:creationId xmlns:p14="http://schemas.microsoft.com/office/powerpoint/2010/main" val="1841590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A07D-E855-82A8-FA4A-C9502EE4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spectral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EA030-F90C-8965-7811-AB88A3D6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does second spectral peak appear? (relative to saturation pressure?)</a:t>
            </a:r>
          </a:p>
          <a:p>
            <a:r>
              <a:rPr lang="en-GB" dirty="0"/>
              <a:t>Compare ionisation! Compare beam power? Compare CEO phase?!</a:t>
            </a:r>
          </a:p>
          <a:p>
            <a:pPr lvl="2"/>
            <a:r>
              <a:rPr lang="en-GB" dirty="0"/>
              <a:t>Ionisation seems to make a difference!!</a:t>
            </a:r>
          </a:p>
          <a:p>
            <a:r>
              <a:rPr lang="en-GB" dirty="0"/>
              <a:t>Spectrum </a:t>
            </a:r>
            <a:r>
              <a:rPr lang="en-GB" dirty="0" err="1"/>
              <a:t>Ar</a:t>
            </a:r>
            <a:r>
              <a:rPr lang="en-GB" dirty="0"/>
              <a:t> vs Ne!! -&gt; different behaviour ?!</a:t>
            </a:r>
          </a:p>
        </p:txBody>
      </p:sp>
    </p:spTree>
    <p:extLst>
      <p:ext uri="{BB962C8B-B14F-4D97-AF65-F5344CB8AC3E}">
        <p14:creationId xmlns:p14="http://schemas.microsoft.com/office/powerpoint/2010/main" val="2844041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BEAM SHAPE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541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IV. SELF-STEEPENING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892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05EF-4440-D4DA-ED07-4953A778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 &amp; 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E6FD6-6D0B-EE72-78AB-D00770592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41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SATURATION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26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orange lines&#10;&#10;Description automatically generated">
            <a:extLst>
              <a:ext uri="{FF2B5EF4-FFF2-40B4-BE49-F238E27FC236}">
                <a16:creationId xmlns:a16="http://schemas.microsoft.com/office/drawing/2014/main" id="{DF6EA0F5-1F1A-4000-34A3-CD17A2A7E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9" y="3429000"/>
            <a:ext cx="5143500" cy="3429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1791A1-9338-F633-FEF1-3AC3B30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Saturation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5BBD8F-6578-9101-A179-88DA8433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5916" cy="4351338"/>
          </a:xfrm>
        </p:spPr>
        <p:txBody>
          <a:bodyPr>
            <a:normAutofit/>
          </a:bodyPr>
          <a:lstStyle/>
          <a:p>
            <a:r>
              <a:rPr lang="en-GB" dirty="0"/>
              <a:t>At sufficiently high pressures, the simulation predicts a saturation in the UV energy </a:t>
            </a:r>
          </a:p>
          <a:p>
            <a:r>
              <a:rPr lang="en-GB" dirty="0"/>
              <a:t>Qualitatively, this agrees with experiments</a:t>
            </a:r>
          </a:p>
          <a:p>
            <a:r>
              <a:rPr lang="en-GB" dirty="0"/>
              <a:t>However, simulated saturation energies and pressures are much higher!</a:t>
            </a:r>
          </a:p>
        </p:txBody>
      </p:sp>
      <p:pic>
        <p:nvPicPr>
          <p:cNvPr id="3" name="Picture 2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C10DB01D-AECE-9099-675C-8A6D6534B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9" y="-5115"/>
            <a:ext cx="5065653" cy="3799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54A0B-062E-1FA1-AEA7-CA20F1EA83E3}"/>
              </a:ext>
            </a:extLst>
          </p:cNvPr>
          <p:cNvSpPr txBox="1"/>
          <p:nvPr/>
        </p:nvSpPr>
        <p:spPr>
          <a:xfrm>
            <a:off x="10114741" y="1027906"/>
            <a:ext cx="112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simulated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016D8-9303-459D-F3AB-D4999945CC2F}"/>
              </a:ext>
            </a:extLst>
          </p:cNvPr>
          <p:cNvSpPr txBox="1"/>
          <p:nvPr/>
        </p:nvSpPr>
        <p:spPr>
          <a:xfrm>
            <a:off x="9550697" y="4133740"/>
            <a:ext cx="16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measured (same params) </a:t>
            </a:r>
          </a:p>
        </p:txBody>
      </p:sp>
    </p:spTree>
    <p:extLst>
      <p:ext uri="{BB962C8B-B14F-4D97-AF65-F5344CB8AC3E}">
        <p14:creationId xmlns:p14="http://schemas.microsoft.com/office/powerpoint/2010/main" val="402224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D99-FA32-79CA-7E95-DA4D2C71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5" name="Content Placeholder 4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DD856994-528D-C848-71E0-59E9E616A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7" y="1343845"/>
            <a:ext cx="5801783" cy="4351338"/>
          </a:xfr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93CD5E3F-7E22-0378-6F4F-FE508DF0A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9324"/>
            <a:ext cx="6027174" cy="45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D99-FA32-79CA-7E95-DA4D2C71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8" name="Picture 7" descr="A graph of a graph showing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26449B51-754D-F8D8-8618-91229F34E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8" y="1373913"/>
            <a:ext cx="6437389" cy="4828042"/>
          </a:xfrm>
          <a:prstGeom prst="rect">
            <a:avLst/>
          </a:prstGeom>
        </p:spPr>
      </p:pic>
      <p:pic>
        <p:nvPicPr>
          <p:cNvPr id="12" name="Picture 11" descr="A graph of a graph showing the peak of uv efficiency&#10;&#10;Description automatically generated with medium confidence">
            <a:extLst>
              <a:ext uri="{FF2B5EF4-FFF2-40B4-BE49-F238E27FC236}">
                <a16:creationId xmlns:a16="http://schemas.microsoft.com/office/drawing/2014/main" id="{53198F86-01D4-EB59-7817-22E479E20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8" y="1474058"/>
            <a:ext cx="6303863" cy="47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FFE0-3076-1F10-53D8-1AC87BD7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E4A384FA-F5DE-BF2F-4CD4-E0D4F925D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53" y="1465006"/>
            <a:ext cx="6049947" cy="45374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37338-3B76-547F-4286-54B0B97A860E}"/>
              </a:ext>
            </a:extLst>
          </p:cNvPr>
          <p:cNvSpPr txBox="1"/>
          <p:nvPr/>
        </p:nvSpPr>
        <p:spPr>
          <a:xfrm>
            <a:off x="1052051" y="1690688"/>
            <a:ext cx="3942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Increasing the beam power increases the peak UV energy and decreases the saturation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conversion efficiency peaks and then decreases, however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Notably, the peak UV is only increased up to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i="1" dirty="0"/>
              <a:t>Note: same effects observed for Neon (next slide)</a:t>
            </a:r>
          </a:p>
        </p:txBody>
      </p:sp>
    </p:spTree>
    <p:extLst>
      <p:ext uri="{BB962C8B-B14F-4D97-AF65-F5344CB8AC3E}">
        <p14:creationId xmlns:p14="http://schemas.microsoft.com/office/powerpoint/2010/main" val="228229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A4EB-61E2-2F20-4490-1C862EFD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 (Ne)</a:t>
            </a:r>
            <a:endParaRPr lang="en-GB" dirty="0"/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91AF756-7E5F-922E-C921-111680045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63032"/>
            <a:ext cx="5850193" cy="4387645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7FBEE93-D476-4CED-EF06-295026D0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" y="1863032"/>
            <a:ext cx="5850194" cy="43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9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743</Words>
  <Application>Microsoft Office PowerPoint</Application>
  <PresentationFormat>Widescreen</PresentationFormat>
  <Paragraphs>129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THG Simulations</vt:lpstr>
      <vt:lpstr>Outline</vt:lpstr>
      <vt:lpstr>PowerPoint Presentation</vt:lpstr>
      <vt:lpstr>I. SATURATION</vt:lpstr>
      <vt:lpstr>Saturation</vt:lpstr>
      <vt:lpstr>Effect of beam power on saturation</vt:lpstr>
      <vt:lpstr>Effect of beam power on saturation</vt:lpstr>
      <vt:lpstr>Effect of beam power on saturation</vt:lpstr>
      <vt:lpstr>Effect of beam power on saturation (Ne)</vt:lpstr>
      <vt:lpstr>Effect of ionisation on saturation</vt:lpstr>
      <vt:lpstr>Effect of ionisation on saturation</vt:lpstr>
      <vt:lpstr>Effect of ionisation on saturation</vt:lpstr>
      <vt:lpstr>Effect of ionisation on saturation</vt:lpstr>
      <vt:lpstr>Effect of CEO phase on saturation</vt:lpstr>
      <vt:lpstr>Effect of CEO phase on saturation</vt:lpstr>
      <vt:lpstr>Summary: saturation</vt:lpstr>
      <vt:lpstr>II. SPECTRAL PEAKS</vt:lpstr>
      <vt:lpstr>Spectral profile</vt:lpstr>
      <vt:lpstr>Effect of beam power on spectral peaks</vt:lpstr>
      <vt:lpstr>Effect of beam power on spectral peaks</vt:lpstr>
      <vt:lpstr>Effect of beam power on spectral peaks</vt:lpstr>
      <vt:lpstr>Effect of beam power on spectral peaks</vt:lpstr>
      <vt:lpstr>Effect of beam power on spectral peaks</vt:lpstr>
      <vt:lpstr>Effect of beam power on spectral peaks</vt:lpstr>
      <vt:lpstr>Effect of beam power on spectral peaks</vt:lpstr>
      <vt:lpstr>Effect of CEO phase on spectral peaks</vt:lpstr>
      <vt:lpstr>Effect of CEO phase on spectral peaks</vt:lpstr>
      <vt:lpstr>Effect of ionisation on spectral profile</vt:lpstr>
      <vt:lpstr>Effect of ionisation on spectral profile</vt:lpstr>
      <vt:lpstr>Effect of ionisation on spectral profile</vt:lpstr>
      <vt:lpstr>Effect of ionisation on spectral profile</vt:lpstr>
      <vt:lpstr>Summary: spectral profile</vt:lpstr>
      <vt:lpstr>III. BEAM SHAPE</vt:lpstr>
      <vt:lpstr>IV. SELF-STEEPENING</vt:lpstr>
      <vt:lpstr>Conclusion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 Simulations</dc:title>
  <dc:creator>David Amorim (student)</dc:creator>
  <cp:lastModifiedBy>David Amorim (student)</cp:lastModifiedBy>
  <cp:revision>26</cp:revision>
  <dcterms:created xsi:type="dcterms:W3CDTF">2023-08-07T09:32:27Z</dcterms:created>
  <dcterms:modified xsi:type="dcterms:W3CDTF">2023-08-07T20:47:32Z</dcterms:modified>
</cp:coreProperties>
</file>